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sldIdLst>
    <p:sldId id="280" r:id="rId2"/>
    <p:sldId id="407" r:id="rId3"/>
    <p:sldId id="369" r:id="rId4"/>
    <p:sldId id="435" r:id="rId5"/>
    <p:sldId id="436" r:id="rId6"/>
    <p:sldId id="408" r:id="rId7"/>
    <p:sldId id="409" r:id="rId8"/>
    <p:sldId id="411" r:id="rId9"/>
    <p:sldId id="412" r:id="rId10"/>
    <p:sldId id="413" r:id="rId11"/>
    <p:sldId id="414" r:id="rId12"/>
    <p:sldId id="424" r:id="rId13"/>
    <p:sldId id="425" r:id="rId14"/>
    <p:sldId id="417" r:id="rId15"/>
    <p:sldId id="415" r:id="rId16"/>
    <p:sldId id="416" r:id="rId17"/>
    <p:sldId id="423" r:id="rId18"/>
    <p:sldId id="437" r:id="rId19"/>
    <p:sldId id="438" r:id="rId20"/>
    <p:sldId id="439" r:id="rId21"/>
    <p:sldId id="418" r:id="rId22"/>
    <p:sldId id="419" r:id="rId23"/>
    <p:sldId id="420" r:id="rId24"/>
    <p:sldId id="421" r:id="rId25"/>
    <p:sldId id="431" r:id="rId26"/>
    <p:sldId id="426" r:id="rId27"/>
    <p:sldId id="427" r:id="rId28"/>
    <p:sldId id="432" r:id="rId29"/>
    <p:sldId id="428" r:id="rId30"/>
    <p:sldId id="429" r:id="rId31"/>
    <p:sldId id="430" r:id="rId32"/>
    <p:sldId id="422" r:id="rId33"/>
    <p:sldId id="433" r:id="rId34"/>
    <p:sldId id="434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95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1" y="208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61D4258-F4E5-4400-82DB-EDAAEB0B6E34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8763" cy="6851650"/>
            <a:chOff x="0" y="0"/>
            <a:chExt cx="5763" cy="4316"/>
          </a:xfrm>
        </p:grpSpPr>
        <p:sp>
          <p:nvSpPr>
            <p:cNvPr id="5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28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23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7" name="Rectangle 3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88" name="Rectangle 4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43" name="Rectangle 41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4" name="Rectangle 4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5" name="Rectangle 4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AA595-D6AD-4D82-96BD-70C2BD87719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465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8D31D2-7B4E-41F0-8A42-66A2C2A99B7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74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75183-B046-422D-AFC1-C8B6DAA892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604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0BD75-CFCB-43D8-B076-44067FDF78F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43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200C5-4C21-41B4-9289-26C9BF4DD2F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960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67FBA-2DAF-46AD-A724-529CBBA800A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911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3ABC9-2A00-4873-A9C9-F52029C35E8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499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46258-3BC5-416A-AF3F-635E626B144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889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59810-DFF5-40F1-967E-C26DCCED38C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410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20EC4-3CD4-4BEB-ABEE-2A7141AF9AD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206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85B89-B096-4987-8D84-B7E8DCCDC07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043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F52A6E-0D96-421F-A2EE-D6EE0944CAC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337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0" y="0"/>
            <a:chExt cx="5763" cy="4316"/>
          </a:xfrm>
        </p:grpSpPr>
        <p:sp>
          <p:nvSpPr>
            <p:cNvPr id="1027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8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9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37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1031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4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5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6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9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0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3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44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5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6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1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1052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6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0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3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5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6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53419291-8948-4525-AF1B-9F6A6E1D6546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6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3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0"/>
            <a:ext cx="7086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zh-CN" sz="5400" dirty="0" smtClean="0"/>
              <a:t>J</a:t>
            </a:r>
            <a:r>
              <a:rPr lang="en-US" altLang="zh-CN" sz="5400" dirty="0" err="1" smtClean="0"/>
              <a:t>avascript</a:t>
            </a:r>
            <a:endParaRPr lang="zh-CN" altLang="en-US" sz="5400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示例：通过点击，运行函数中的代码。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7416289" cy="37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865" y="69269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函数的示例：</a:t>
            </a:r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5536" y="1972736"/>
            <a:ext cx="8496944" cy="3785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CA8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/>
            <a:r>
              <a:rPr lang="en-US" altLang="zh-CN" sz="2000" dirty="0" smtClean="0">
                <a:effectLst/>
              </a:rPr>
              <a:t>&lt;body&gt;</a:t>
            </a:r>
          </a:p>
          <a:p>
            <a:pPr lvl="1"/>
            <a:r>
              <a:rPr lang="en-US" altLang="zh-CN" sz="2000" dirty="0" smtClean="0">
                <a:effectLst/>
              </a:rPr>
              <a:t>&lt;script&gt;</a:t>
            </a:r>
          </a:p>
          <a:p>
            <a:pPr lvl="1"/>
            <a:r>
              <a:rPr lang="en-US" altLang="zh-CN" sz="2000" dirty="0" smtClean="0">
                <a:effectLst/>
              </a:rPr>
              <a:t>	function </a:t>
            </a:r>
            <a:r>
              <a:rPr lang="en-US" altLang="zh-CN" sz="2000" dirty="0" err="1" smtClean="0">
                <a:effectLst/>
              </a:rPr>
              <a:t>myFunction</a:t>
            </a:r>
            <a:r>
              <a:rPr lang="en-US" altLang="zh-CN" sz="2000" dirty="0" smtClean="0">
                <a:effectLst/>
              </a:rPr>
              <a:t>()</a:t>
            </a:r>
          </a:p>
          <a:p>
            <a:pPr lvl="1"/>
            <a:r>
              <a:rPr lang="en-US" altLang="zh-CN" sz="2000" dirty="0" smtClean="0">
                <a:effectLst/>
              </a:rPr>
              <a:t>{</a:t>
            </a:r>
          </a:p>
          <a:p>
            <a:pPr lvl="1"/>
            <a:r>
              <a:rPr lang="en-US" altLang="zh-CN" sz="2000" dirty="0" smtClean="0">
                <a:effectLst/>
              </a:rPr>
              <a:t>    alert("</a:t>
            </a:r>
            <a:r>
              <a:rPr lang="zh-CN" altLang="en-US" sz="2000" dirty="0" smtClean="0">
                <a:effectLst/>
              </a:rPr>
              <a:t>第三个</a:t>
            </a:r>
            <a:r>
              <a:rPr lang="en-US" altLang="zh-CN" sz="2000" dirty="0" err="1" smtClean="0">
                <a:effectLst/>
              </a:rPr>
              <a:t>js</a:t>
            </a:r>
            <a:r>
              <a:rPr lang="en-US" altLang="zh-CN" sz="2000" dirty="0" smtClean="0">
                <a:effectLst/>
              </a:rPr>
              <a:t>");</a:t>
            </a:r>
          </a:p>
          <a:p>
            <a:pPr lvl="1"/>
            <a:r>
              <a:rPr lang="en-US" altLang="zh-CN" sz="2000" dirty="0" smtClean="0">
                <a:effectLst/>
              </a:rPr>
              <a:t>}</a:t>
            </a:r>
          </a:p>
          <a:p>
            <a:pPr lvl="1"/>
            <a:r>
              <a:rPr lang="en-US" altLang="zh-CN" sz="2000" dirty="0" smtClean="0">
                <a:effectLst/>
              </a:rPr>
              <a:t>	</a:t>
            </a:r>
          </a:p>
          <a:p>
            <a:pPr lvl="1"/>
            <a:r>
              <a:rPr lang="en-US" altLang="zh-CN" sz="2000" dirty="0" smtClean="0">
                <a:effectLst/>
              </a:rPr>
              <a:t>&lt;/script&gt;</a:t>
            </a:r>
          </a:p>
          <a:p>
            <a:pPr lvl="1"/>
            <a:r>
              <a:rPr lang="en-US" altLang="zh-CN" sz="2000" dirty="0" smtClean="0">
                <a:effectLst/>
              </a:rPr>
              <a:t>&lt;h1&gt;</a:t>
            </a:r>
            <a:r>
              <a:rPr lang="zh-CN" altLang="en-US" sz="2000" dirty="0" smtClean="0">
                <a:effectLst/>
              </a:rPr>
              <a:t>第三个</a:t>
            </a:r>
            <a:r>
              <a:rPr lang="en-US" altLang="zh-CN" sz="2000" dirty="0" err="1" smtClean="0">
                <a:effectLst/>
              </a:rPr>
              <a:t>js</a:t>
            </a:r>
            <a:r>
              <a:rPr lang="en-US" altLang="zh-CN" sz="2000" dirty="0" smtClean="0">
                <a:effectLst/>
              </a:rPr>
              <a:t>&lt;/h1&gt;</a:t>
            </a:r>
          </a:p>
          <a:p>
            <a:pPr lvl="1"/>
            <a:r>
              <a:rPr lang="en-US" altLang="zh-CN" sz="2000" dirty="0" smtClean="0">
                <a:effectLst/>
              </a:rPr>
              <a:t>&lt;button type="button" </a:t>
            </a:r>
            <a:r>
              <a:rPr lang="en-US" altLang="zh-CN" sz="2000" dirty="0" err="1" smtClean="0">
                <a:effectLst/>
              </a:rPr>
              <a:t>onclick</a:t>
            </a:r>
            <a:r>
              <a:rPr lang="en-US" altLang="zh-CN" sz="2000" dirty="0" smtClean="0">
                <a:effectLst/>
              </a:rPr>
              <a:t>="</a:t>
            </a:r>
            <a:r>
              <a:rPr lang="en-US" altLang="zh-CN" sz="2000" dirty="0" err="1" smtClean="0">
                <a:effectLst/>
              </a:rPr>
              <a:t>myFunction</a:t>
            </a:r>
            <a:r>
              <a:rPr lang="en-US" altLang="zh-CN" sz="2000" dirty="0" smtClean="0">
                <a:effectLst/>
              </a:rPr>
              <a:t>()"&gt;</a:t>
            </a:r>
            <a:r>
              <a:rPr lang="zh-CN" altLang="en-US" sz="2000" dirty="0" smtClean="0">
                <a:effectLst/>
              </a:rPr>
              <a:t>第三个</a:t>
            </a:r>
            <a:r>
              <a:rPr lang="en-US" altLang="zh-CN" sz="2000" dirty="0" err="1" smtClean="0">
                <a:effectLst/>
              </a:rPr>
              <a:t>js</a:t>
            </a:r>
            <a:r>
              <a:rPr lang="en-US" altLang="zh-CN" sz="2000" dirty="0" smtClean="0">
                <a:effectLst/>
              </a:rPr>
              <a:t>&lt;/button&gt;</a:t>
            </a:r>
          </a:p>
          <a:p>
            <a:pPr lvl="1"/>
            <a:r>
              <a:rPr lang="en-US" altLang="zh-CN" sz="2000" dirty="0" smtClean="0">
                <a:effectLst/>
              </a:rPr>
              <a:t>&lt;/body&gt;</a:t>
            </a:r>
            <a:endParaRPr lang="zh-CN" altLang="zh-CN" sz="2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9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函数需要参数时，直接传递值。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22" y="1340768"/>
            <a:ext cx="8055038" cy="259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99" y="4437112"/>
            <a:ext cx="5442101" cy="217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函数需要返回值时，使用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0" y="2348880"/>
            <a:ext cx="8535140" cy="2575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013176"/>
            <a:ext cx="3383573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err="1" smtClean="0"/>
              <a:t>javascript</a:t>
            </a:r>
            <a:r>
              <a:rPr lang="zh-CN" altLang="en-US" dirty="0" smtClean="0"/>
              <a:t>外部文件调入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.</a:t>
            </a:r>
            <a:endParaRPr lang="en-GB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>
                <a:effectLst/>
              </a:rPr>
              <a:t>可把脚本保存到外部文件中。外部文件通常包含被多个网页使用的代码。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>
                <a:effectLst/>
              </a:rPr>
              <a:t>文件扩展名是 </a:t>
            </a:r>
            <a:r>
              <a:rPr lang="en-US" altLang="zh-CN" dirty="0" smtClean="0">
                <a:effectLst/>
              </a:rPr>
              <a:t>.</a:t>
            </a:r>
            <a:r>
              <a:rPr lang="en-US" altLang="zh-CN" dirty="0" err="1" smtClean="0">
                <a:effectLst/>
              </a:rPr>
              <a:t>js</a:t>
            </a:r>
            <a:r>
              <a:rPr lang="zh-CN" altLang="en-US" dirty="0" smtClean="0">
                <a:effectLst/>
              </a:rPr>
              <a:t>。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>
                <a:effectLst/>
              </a:rPr>
              <a:t>如需使用外部文件，请在 </a:t>
            </a:r>
            <a:r>
              <a:rPr lang="en-US" altLang="zh-CN" dirty="0" smtClean="0">
                <a:effectLst/>
              </a:rPr>
              <a:t>&lt;script&gt; </a:t>
            </a:r>
            <a:r>
              <a:rPr lang="zh-CN" altLang="en-US" dirty="0" smtClean="0">
                <a:effectLst/>
              </a:rPr>
              <a:t>标签的 </a:t>
            </a:r>
            <a:r>
              <a:rPr lang="en-US" altLang="zh-CN" dirty="0" smtClean="0">
                <a:effectLst/>
              </a:rPr>
              <a:t>"</a:t>
            </a:r>
            <a:r>
              <a:rPr lang="en-US" altLang="zh-CN" dirty="0" err="1" smtClean="0">
                <a:effectLst/>
              </a:rPr>
              <a:t>src</a:t>
            </a:r>
            <a:r>
              <a:rPr lang="en-US" altLang="zh-CN" dirty="0" smtClean="0">
                <a:effectLst/>
              </a:rPr>
              <a:t>" </a:t>
            </a:r>
            <a:r>
              <a:rPr lang="zh-CN" altLang="en-US" dirty="0" smtClean="0">
                <a:effectLst/>
              </a:rPr>
              <a:t>属性中设置该 </a:t>
            </a:r>
            <a:r>
              <a:rPr lang="en-US" altLang="zh-CN" dirty="0" smtClean="0">
                <a:effectLst/>
              </a:rPr>
              <a:t>.</a:t>
            </a:r>
            <a:r>
              <a:rPr lang="en-US" altLang="zh-CN" dirty="0" err="1" smtClean="0">
                <a:effectLst/>
              </a:rPr>
              <a:t>js</a:t>
            </a:r>
            <a:r>
              <a:rPr lang="en-US" altLang="zh-CN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文件：</a:t>
            </a:r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marL="457200" lvl="1" indent="0">
              <a:buNone/>
            </a:pPr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5940" y="4077072"/>
            <a:ext cx="7128792" cy="1938992"/>
          </a:xfrm>
          <a:prstGeom prst="rect">
            <a:avLst/>
          </a:prstGeom>
          <a:noFill/>
          <a:ln w="9525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CA8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/>
            <a:r>
              <a:rPr lang="en-US" altLang="zh-CN" sz="2000" dirty="0" smtClean="0">
                <a:effectLst/>
              </a:rPr>
              <a:t>&lt;!DOCTYPE html&gt;</a:t>
            </a:r>
          </a:p>
          <a:p>
            <a:pPr lvl="1"/>
            <a:r>
              <a:rPr lang="en-US" altLang="zh-CN" sz="2000" dirty="0" smtClean="0">
                <a:effectLst/>
              </a:rPr>
              <a:t>&lt;html&gt;</a:t>
            </a:r>
          </a:p>
          <a:p>
            <a:pPr lvl="2"/>
            <a:r>
              <a:rPr lang="en-US" altLang="zh-CN" sz="2000" dirty="0" smtClean="0">
                <a:effectLst/>
              </a:rPr>
              <a:t>&lt;body&gt;</a:t>
            </a:r>
          </a:p>
          <a:p>
            <a:pPr lvl="2"/>
            <a:r>
              <a:rPr lang="en-US" altLang="zh-CN" sz="2000" dirty="0" smtClean="0">
                <a:effectLst/>
              </a:rPr>
              <a:t>	&lt;script </a:t>
            </a:r>
            <a:r>
              <a:rPr lang="en-US" altLang="zh-CN" sz="2000" dirty="0" err="1" smtClean="0">
                <a:effectLst/>
              </a:rPr>
              <a:t>src</a:t>
            </a:r>
            <a:r>
              <a:rPr lang="en-US" altLang="zh-CN" sz="2000" dirty="0" smtClean="0">
                <a:effectLst/>
              </a:rPr>
              <a:t>="myScript.js"&gt;&lt;/script&gt;</a:t>
            </a:r>
          </a:p>
          <a:p>
            <a:pPr lvl="2"/>
            <a:r>
              <a:rPr lang="en-US" altLang="zh-CN" sz="2000" dirty="0" smtClean="0">
                <a:effectLst/>
              </a:rPr>
              <a:t>&lt;/body&gt;</a:t>
            </a:r>
          </a:p>
          <a:p>
            <a:pPr lvl="1"/>
            <a:r>
              <a:rPr lang="en-US" altLang="zh-CN" sz="2000" dirty="0" smtClean="0">
                <a:effectLst/>
              </a:rPr>
              <a:t>&lt;/html&gt;</a:t>
            </a:r>
            <a:endParaRPr lang="zh-CN" altLang="zh-CN" sz="2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51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示例：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73" y="897170"/>
            <a:ext cx="7513971" cy="46943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5949280"/>
            <a:ext cx="4896544" cy="646331"/>
          </a:xfrm>
          <a:prstGeom prst="rect">
            <a:avLst/>
          </a:prstGeom>
          <a:solidFill>
            <a:srgbClr val="F9FB95"/>
          </a:solidFill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chemeClr val="bg2"/>
                </a:solidFill>
                <a:highlight>
                  <a:srgbClr val="E8DFC4"/>
                </a:highlight>
                <a:latin typeface="Consolas" panose="020B0609020204030204" pitchFamily="49" charset="0"/>
              </a:rPr>
              <a:t>myScirpt.js:</a:t>
            </a:r>
            <a:endParaRPr lang="en-GB" altLang="zh-CN" sz="1800" dirty="0" smtClean="0">
              <a:solidFill>
                <a:schemeClr val="bg2"/>
              </a:solidFill>
              <a:highlight>
                <a:srgbClr val="E8DFC4"/>
              </a:highlight>
              <a:latin typeface="Consolas" panose="020B0609020204030204" pitchFamily="49" charset="0"/>
            </a:endParaRPr>
          </a:p>
          <a:p>
            <a:r>
              <a:rPr lang="en-GB" altLang="zh-CN" sz="1800" dirty="0" smtClean="0">
                <a:solidFill>
                  <a:schemeClr val="bg2"/>
                </a:solidFill>
                <a:highlight>
                  <a:srgbClr val="E8DFC4"/>
                </a:highlight>
                <a:latin typeface="Consolas" panose="020B0609020204030204" pitchFamily="49" charset="0"/>
              </a:rPr>
              <a:t>alert("hi,</a:t>
            </a:r>
            <a:r>
              <a:rPr lang="zh-CN" altLang="en-US" sz="1800" dirty="0" smtClean="0">
                <a:solidFill>
                  <a:schemeClr val="bg2"/>
                </a:solidFill>
                <a:highlight>
                  <a:srgbClr val="E8DFC4"/>
                </a:highlight>
                <a:latin typeface="Consolas" panose="020B0609020204030204" pitchFamily="49" charset="0"/>
              </a:rPr>
              <a:t>第四个</a:t>
            </a:r>
            <a:r>
              <a:rPr lang="en-GB" altLang="zh-CN" sz="1800" dirty="0" smtClean="0">
                <a:solidFill>
                  <a:schemeClr val="bg2"/>
                </a:solidFill>
                <a:highlight>
                  <a:srgbClr val="E8DFC4"/>
                </a:highlight>
                <a:latin typeface="Consolas" panose="020B0609020204030204" pitchFamily="49" charset="0"/>
              </a:rPr>
              <a:t>JS");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6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javaScript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4530725"/>
          </a:xfrm>
        </p:spPr>
        <p:txBody>
          <a:bodyPr/>
          <a:lstStyle/>
          <a:p>
            <a:r>
              <a:rPr lang="en-US" altLang="zh-CN" dirty="0" smtClean="0"/>
              <a:t>JavaScript </a:t>
            </a:r>
            <a:r>
              <a:rPr lang="zh-CN" altLang="en-US" dirty="0" smtClean="0"/>
              <a:t>对象是拥有属性和方法的数据。</a:t>
            </a:r>
            <a:endParaRPr lang="en-US" altLang="zh-CN" dirty="0" smtClean="0"/>
          </a:p>
          <a:p>
            <a:r>
              <a:rPr lang="zh-CN" altLang="en-US" dirty="0" smtClean="0"/>
              <a:t>对象是一个变量，但对象中可以包含多个值。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800" dirty="0" smtClean="0"/>
              <a:t>	</a:t>
            </a:r>
            <a:r>
              <a:rPr lang="en-US" altLang="zh-CN" sz="2800" dirty="0" err="1" smtClean="0"/>
              <a:t>var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mystudent</a:t>
            </a:r>
            <a:r>
              <a:rPr lang="en-US" altLang="zh-CN" sz="2800" dirty="0" smtClean="0"/>
              <a:t> = {id:“002",Name:“</a:t>
            </a:r>
            <a:r>
              <a:rPr lang="zh-CN" altLang="en-US" sz="2800" dirty="0" smtClean="0"/>
              <a:t>王五</a:t>
            </a:r>
            <a:r>
              <a:rPr lang="en-US" altLang="zh-CN" sz="2800" dirty="0" smtClean="0"/>
              <a:t>", 	age:19};</a:t>
            </a:r>
          </a:p>
          <a:p>
            <a:r>
              <a:rPr lang="zh-CN" altLang="en-US" dirty="0" smtClean="0"/>
              <a:t>对象属性：键值对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name:value</a:t>
            </a:r>
            <a:r>
              <a:rPr lang="en-US" altLang="zh-CN" dirty="0" smtClean="0"/>
              <a:t>), </a:t>
            </a:r>
            <a:r>
              <a:rPr lang="zh-CN" altLang="en-US" dirty="0" smtClean="0"/>
              <a:t>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通过对象实例名</a:t>
            </a:r>
            <a:r>
              <a:rPr lang="en-US" altLang="zh-CN" dirty="0" smtClean="0"/>
              <a:t>.</a:t>
            </a:r>
            <a:r>
              <a:rPr lang="zh-CN" altLang="en-US" dirty="0" smtClean="0"/>
              <a:t>属性成员名：</a:t>
            </a:r>
            <a:r>
              <a:rPr lang="en-US" altLang="zh-CN" dirty="0" smtClean="0"/>
              <a:t>mystudent.name=“</a:t>
            </a:r>
            <a:r>
              <a:rPr lang="zh-CN" altLang="en-US" dirty="0" smtClean="0"/>
              <a:t>林琳</a:t>
            </a:r>
            <a:r>
              <a:rPr lang="en-US" altLang="zh-CN" dirty="0" smtClean="0"/>
              <a:t>”;</a:t>
            </a:r>
          </a:p>
          <a:p>
            <a:pPr lvl="1"/>
            <a:r>
              <a:rPr lang="zh-CN" altLang="en-US" dirty="0" smtClean="0"/>
              <a:t>或者通过对象实例的下标引用 （对象实例名</a:t>
            </a:r>
            <a:r>
              <a:rPr lang="en-US" altLang="zh-CN" dirty="0" smtClean="0"/>
              <a:t>[n])</a:t>
            </a:r>
          </a:p>
          <a:p>
            <a:pPr marL="457200" lvl="1" indent="0">
              <a:buNone/>
            </a:pPr>
            <a:r>
              <a:rPr lang="en-US" altLang="zh-CN" sz="2400" dirty="0" err="1" smtClean="0"/>
              <a:t>mystudent</a:t>
            </a:r>
            <a:r>
              <a:rPr lang="en-US" altLang="zh-CN" sz="2400" dirty="0" smtClean="0"/>
              <a:t>[0]=“003” ;</a:t>
            </a:r>
          </a:p>
          <a:p>
            <a:pPr marL="457200" lvl="1" indent="0">
              <a:buNone/>
            </a:pPr>
            <a:r>
              <a:rPr lang="en-US" altLang="zh-CN" sz="2400" dirty="0" err="1" smtClean="0"/>
              <a:t>Mystudent</a:t>
            </a:r>
            <a:r>
              <a:rPr lang="en-US" altLang="zh-CN" sz="2400" dirty="0" smtClean="0"/>
              <a:t>[“name”]=“</a:t>
            </a:r>
            <a:r>
              <a:rPr lang="zh-CN" altLang="en-US" sz="2400" dirty="0" smtClean="0"/>
              <a:t>李四</a:t>
            </a:r>
            <a:r>
              <a:rPr lang="en-US" altLang="zh-CN" sz="2400" dirty="0" smtClean="0"/>
              <a:t>”;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539552" y="5373216"/>
            <a:ext cx="5328592" cy="79208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683568" y="4365104"/>
            <a:ext cx="5328592" cy="4320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67544" y="2336577"/>
            <a:ext cx="8208912" cy="102041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4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javaScript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4530725"/>
          </a:xfrm>
        </p:spPr>
        <p:txBody>
          <a:bodyPr/>
          <a:lstStyle/>
          <a:p>
            <a:r>
              <a:rPr lang="zh-CN" altLang="en-US" dirty="0" smtClean="0"/>
              <a:t>对象方法：定义了函数，并作为对象的属性存储。</a:t>
            </a:r>
            <a:endParaRPr lang="en-US" altLang="zh-CN" dirty="0" smtClean="0"/>
          </a:p>
          <a:p>
            <a:r>
              <a:rPr lang="zh-CN" altLang="en-US" dirty="0" smtClean="0"/>
              <a:t>通过添加</a:t>
            </a:r>
            <a:r>
              <a:rPr lang="en-US" altLang="zh-CN" dirty="0" smtClean="0"/>
              <a:t>()</a:t>
            </a:r>
            <a:r>
              <a:rPr lang="zh-CN" altLang="en-US" dirty="0" smtClean="0"/>
              <a:t>作为函数调用。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963082"/>
            <a:ext cx="7407282" cy="31244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13" y="2968801"/>
            <a:ext cx="3873422" cy="16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Chrome</a:t>
            </a:r>
            <a:r>
              <a:rPr lang="zh-CN" altLang="en-US" dirty="0" smtClean="0"/>
              <a:t>开发者模式调试</a:t>
            </a:r>
            <a:r>
              <a:rPr lang="zh-CN" altLang="en-US" dirty="0"/>
              <a:t>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开发者模式</a:t>
            </a:r>
            <a:r>
              <a:rPr lang="zh-CN" altLang="en-US" dirty="0" smtClean="0"/>
              <a:t>，选择</a:t>
            </a:r>
            <a:r>
              <a:rPr lang="en-US" altLang="zh-CN" dirty="0" smtClean="0"/>
              <a:t>[</a:t>
            </a:r>
            <a:r>
              <a:rPr lang="zh-CN" altLang="en-US" dirty="0" smtClean="0"/>
              <a:t>源代码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来源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左侧点击代码行号，加中断点</a:t>
            </a:r>
            <a:endParaRPr lang="en-US" altLang="zh-CN" dirty="0" smtClean="0"/>
          </a:p>
          <a:p>
            <a:r>
              <a:rPr lang="zh-CN" altLang="en-US" dirty="0"/>
              <a:t>按</a:t>
            </a:r>
            <a:r>
              <a:rPr lang="en-US" altLang="zh-CN" dirty="0" smtClean="0"/>
              <a:t>ESC</a:t>
            </a:r>
            <a:r>
              <a:rPr lang="zh-CN" altLang="en-US" dirty="0" smtClean="0"/>
              <a:t>键或菜单，显示控制台窗口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9" y="3573016"/>
            <a:ext cx="2922821" cy="29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1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控制台常用命令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console.log()</a:t>
            </a:r>
            <a:r>
              <a:rPr lang="zh-CN" altLang="en-US" dirty="0" smtClean="0"/>
              <a:t>：显示一行的信息，可以用来输出变量的值。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console.dir</a:t>
            </a:r>
            <a:r>
              <a:rPr lang="en-US" altLang="zh-CN" dirty="0" smtClean="0"/>
              <a:t>():</a:t>
            </a:r>
            <a:r>
              <a:rPr lang="zh-CN" altLang="en-US" dirty="0" smtClean="0"/>
              <a:t>将一个对象的信息输出到控制台。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console.table</a:t>
            </a:r>
            <a:r>
              <a:rPr lang="en-US" altLang="zh-CN" dirty="0" smtClean="0"/>
              <a:t>():</a:t>
            </a:r>
            <a:r>
              <a:rPr lang="zh-CN" altLang="en-US" dirty="0" smtClean="0"/>
              <a:t>将一个对象数组以表格的形式进行输出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69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 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用法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的运行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的对象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DOM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闭包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模块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Promise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ajax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2973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4530725"/>
          </a:xfrm>
        </p:spPr>
        <p:txBody>
          <a:bodyPr/>
          <a:lstStyle/>
          <a:p>
            <a:r>
              <a:rPr lang="en-US" altLang="zh-CN" dirty="0" err="1" smtClean="0"/>
              <a:t>Console.table</a:t>
            </a:r>
            <a:r>
              <a:rPr lang="zh-CN" altLang="en-US" dirty="0" smtClean="0"/>
              <a:t>范例（</a:t>
            </a:r>
            <a:r>
              <a:rPr lang="en-US" altLang="zh-CN" dirty="0" smtClean="0"/>
              <a:t>consoletable.html)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0" y="1700808"/>
            <a:ext cx="5766752" cy="49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页面中发生一些事件时，如果使用了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的代码，则可以处理这些事件。即</a:t>
            </a:r>
            <a:r>
              <a:rPr lang="zh-CN" altLang="en-US" dirty="0">
                <a:effectLst/>
              </a:rPr>
              <a:t>在事件触发时 </a:t>
            </a:r>
            <a:r>
              <a:rPr lang="en-US" altLang="zh-CN" dirty="0">
                <a:effectLst/>
              </a:rPr>
              <a:t>JavaScript </a:t>
            </a:r>
            <a:r>
              <a:rPr lang="zh-CN" altLang="en-US" dirty="0">
                <a:effectLst/>
              </a:rPr>
              <a:t>可以执行一些代码。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60118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DOM</a:t>
            </a:r>
            <a:r>
              <a:rPr lang="zh-CN" altLang="en-US" dirty="0" smtClean="0"/>
              <a:t>：</a:t>
            </a:r>
            <a:r>
              <a:rPr lang="en-US" altLang="zh-CN" dirty="0"/>
              <a:t>D</a:t>
            </a:r>
            <a:r>
              <a:rPr lang="en-US" altLang="zh-CN" dirty="0" smtClean="0"/>
              <a:t>ocument Object Model</a:t>
            </a:r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页面变成一个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对象的树</a:t>
            </a:r>
            <a:endParaRPr lang="en-US" altLang="zh-CN" dirty="0" smtClean="0"/>
          </a:p>
          <a:p>
            <a:r>
              <a:rPr lang="zh-CN" altLang="en-US" dirty="0" smtClean="0"/>
              <a:t>整个文档就是一个</a:t>
            </a:r>
            <a:r>
              <a:rPr lang="en-US" altLang="zh-CN" dirty="0" smtClean="0"/>
              <a:t>document</a:t>
            </a:r>
            <a:r>
              <a:rPr lang="zh-CN" altLang="en-US" dirty="0" smtClean="0"/>
              <a:t>对象。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140968"/>
            <a:ext cx="644661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DOM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可以创建动态的</a:t>
            </a:r>
            <a:r>
              <a:rPr lang="en-US" altLang="zh-CN" dirty="0" smtClean="0"/>
              <a:t>HTML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改变页面中的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改变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元素的属性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改变页面中的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样式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对页面中的所有事件做出反应。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1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id</a:t>
            </a:r>
            <a:r>
              <a:rPr lang="zh-CN" altLang="en-US" dirty="0" smtClean="0"/>
              <a:t>查找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document.getElementById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0" y="1556792"/>
            <a:ext cx="6500423" cy="25148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139965"/>
            <a:ext cx="5713938" cy="2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改变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内容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常用</a:t>
            </a:r>
            <a:r>
              <a:rPr lang="en-US" altLang="zh-CN" dirty="0" err="1" smtClean="0"/>
              <a:t>innerHTML</a:t>
            </a:r>
            <a:r>
              <a:rPr lang="zh-CN" altLang="en-US" dirty="0" smtClean="0"/>
              <a:t>属性。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 err="1" smtClean="0"/>
              <a:t>document.getElementByID</a:t>
            </a:r>
            <a:r>
              <a:rPr lang="en-US" altLang="zh-CN" sz="2400" dirty="0" smtClean="0"/>
              <a:t>(id).</a:t>
            </a:r>
            <a:r>
              <a:rPr lang="en-US" altLang="zh-CN" sz="2400" dirty="0" err="1" smtClean="0"/>
              <a:t>innerHTML</a:t>
            </a:r>
            <a:r>
              <a:rPr lang="en-US" altLang="zh-CN" sz="2400" dirty="0" smtClean="0"/>
              <a:t>=***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4437112"/>
            <a:ext cx="3939881" cy="2027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73197"/>
            <a:ext cx="5212532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改变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元素属性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5898391" cy="242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04" y="4293096"/>
            <a:ext cx="3598932" cy="2257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204" y="4257569"/>
            <a:ext cx="3397867" cy="23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改变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样式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修改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元素的</a:t>
            </a:r>
            <a:r>
              <a:rPr lang="en-US" altLang="zh-CN" dirty="0" err="1" smtClean="0"/>
              <a:t>className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或者采用</a:t>
            </a:r>
            <a:r>
              <a:rPr lang="en-US" altLang="zh-CN" dirty="0" err="1" smtClean="0"/>
              <a:t>setAttribute</a:t>
            </a:r>
            <a:r>
              <a:rPr lang="en-US" altLang="zh-CN" dirty="0" smtClean="0"/>
              <a:t>(“class”,…)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04864"/>
            <a:ext cx="6183087" cy="432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931" y="2183052"/>
            <a:ext cx="3566469" cy="1562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302" y="3573016"/>
            <a:ext cx="3513124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事件处理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根据可视化规则，动态修改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元素的样式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6792"/>
            <a:ext cx="5427147" cy="50826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62" y="1556792"/>
            <a:ext cx="3261643" cy="20042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95" y="3754048"/>
            <a:ext cx="3193057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3072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事件处理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可以在事件发生时执行</a:t>
            </a:r>
            <a:r>
              <a:rPr lang="en-US" altLang="zh-CN" dirty="0" smtClean="0"/>
              <a:t>JS</a:t>
            </a:r>
            <a:r>
              <a:rPr lang="zh-CN" altLang="en-US" dirty="0" smtClean="0"/>
              <a:t>，如用户在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元素上点击时。</a:t>
            </a:r>
            <a:r>
              <a:rPr lang="en-US" altLang="zh-CN" dirty="0" err="1" smtClean="0"/>
              <a:t>onclick</a:t>
            </a:r>
            <a:r>
              <a:rPr lang="en-US" altLang="zh-CN" dirty="0" smtClean="0"/>
              <a:t>=function()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常用的事件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onclick</a:t>
            </a:r>
            <a:r>
              <a:rPr lang="zh-CN" altLang="en-US" dirty="0" smtClean="0"/>
              <a:t>：鼠标点击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onload,onUnload</a:t>
            </a:r>
            <a:r>
              <a:rPr lang="en-US" altLang="zh-CN" dirty="0" smtClean="0"/>
              <a:t>:</a:t>
            </a:r>
            <a:r>
              <a:rPr lang="zh-CN" altLang="en-US" dirty="0" smtClean="0"/>
              <a:t>在用户进入或离开页面时触发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onchange</a:t>
            </a:r>
            <a:r>
              <a:rPr lang="en-US" altLang="zh-CN" dirty="0" smtClean="0"/>
              <a:t>:</a:t>
            </a:r>
            <a:r>
              <a:rPr lang="zh-CN" altLang="en-US" dirty="0" smtClean="0"/>
              <a:t>变化时，经常用于监视文本输入变化时触发。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onmouseover,onmouseout</a:t>
            </a:r>
            <a:r>
              <a:rPr lang="en-US" altLang="zh-CN" dirty="0" smtClean="0"/>
              <a:t>:</a:t>
            </a:r>
            <a:r>
              <a:rPr lang="zh-CN" altLang="en-US" dirty="0" smtClean="0"/>
              <a:t>鼠标移入或移出时触发。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onmousedown,onmouseup</a:t>
            </a:r>
            <a:r>
              <a:rPr lang="en-US" altLang="zh-CN" dirty="0" smtClean="0"/>
              <a:t>:</a:t>
            </a:r>
            <a:r>
              <a:rPr lang="zh-CN" altLang="en-US" dirty="0" smtClean="0"/>
              <a:t>鼠标按下，提起时触发。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1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/>
        </p:nvSpPr>
        <p:spPr bwMode="auto">
          <a:xfrm>
            <a:off x="574675" y="304800"/>
            <a:ext cx="8001000" cy="81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>
              <a:buFontTx/>
              <a:buNone/>
              <a:defRPr/>
            </a:pP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一、</a:t>
            </a:r>
            <a:r>
              <a:rPr lang="en-US" altLang="zh-CN" sz="44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javaScript</a:t>
            </a:r>
            <a:r>
              <a:rPr lang="zh-CN" altLang="en-US" sz="4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基础</a:t>
            </a:r>
            <a:endParaRPr lang="en-US" altLang="zh-CN" sz="44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/>
        </p:nvSpPr>
        <p:spPr bwMode="auto">
          <a:xfrm>
            <a:off x="566738" y="1341438"/>
            <a:ext cx="8001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en-US" altLang="zh-CN" sz="32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javascript</a:t>
            </a:r>
            <a:r>
              <a:rPr lang="zh-CN" alt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简介</a:t>
            </a:r>
            <a:endParaRPr lang="en-US" altLang="zh-CN" sz="32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最流行的脚本语言。用于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HTML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web,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服务器上也有相应功能（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node.js)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轻量级的编程语言。</a:t>
            </a:r>
            <a:endParaRPr lang="en-US" altLang="zh-CN" sz="32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插入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HTML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页面的编程代码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  <a:endParaRPr lang="en-US" altLang="zh-CN" sz="32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en-US" altLang="zh-CN" sz="32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Javascript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发展简史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GB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https://juejin.cn/post/7437964812313149492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201524" cy="3139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509120"/>
            <a:ext cx="6477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548680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HTML DOM</a:t>
            </a:r>
            <a:r>
              <a:rPr lang="zh-CN" altLang="en-US" dirty="0" smtClean="0"/>
              <a:t>元素处理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添加新的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要先用创建元素或元素节点，然后向已存在的元素追加新建的元素。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document.createElement</a:t>
            </a:r>
            <a:r>
              <a:rPr lang="zh-CN" altLang="en-US" dirty="0" smtClean="0"/>
              <a:t>：创建元素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document.createTextNode</a:t>
            </a:r>
            <a:r>
              <a:rPr lang="en-US" altLang="zh-CN" dirty="0" smtClean="0"/>
              <a:t>:</a:t>
            </a:r>
            <a:r>
              <a:rPr lang="zh-CN" altLang="en-US" dirty="0" smtClean="0"/>
              <a:t>创建文本节点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Element.appendChild</a:t>
            </a:r>
            <a:r>
              <a:rPr lang="en-US" altLang="zh-CN" dirty="0" smtClean="0"/>
              <a:t>:</a:t>
            </a:r>
            <a:r>
              <a:rPr lang="zh-CN" altLang="en-US" dirty="0" smtClean="0"/>
              <a:t>附加节点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删除已有的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</a:t>
            </a:r>
            <a:r>
              <a:rPr lang="en-US" altLang="zh-CN" dirty="0" err="1" smtClean="0"/>
              <a:t>getElementByid</a:t>
            </a:r>
            <a:r>
              <a:rPr lang="zh-CN" altLang="en-US" dirty="0" smtClean="0"/>
              <a:t>找到要删除元素及其父元素，然后调用父元素的</a:t>
            </a:r>
            <a:r>
              <a:rPr lang="en-US" altLang="zh-CN" dirty="0" err="1" smtClean="0"/>
              <a:t>removechild</a:t>
            </a:r>
            <a:r>
              <a:rPr lang="en-US" altLang="zh-CN" dirty="0" smtClean="0"/>
              <a:t>(</a:t>
            </a:r>
            <a:r>
              <a:rPr lang="zh-CN" altLang="en-US" dirty="0" smtClean="0"/>
              <a:t>子元素）方法。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6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5852667" cy="49686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51" y="903990"/>
            <a:ext cx="3429699" cy="17809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365104"/>
            <a:ext cx="4138846" cy="22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8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6597352"/>
          </a:xfrm>
        </p:spPr>
        <p:txBody>
          <a:bodyPr/>
          <a:lstStyle/>
          <a:p>
            <a:r>
              <a:rPr lang="en-US" altLang="zh-CN" dirty="0" smtClean="0"/>
              <a:t>HTML DOM </a:t>
            </a:r>
            <a:r>
              <a:rPr lang="en-US" altLang="zh-CN" dirty="0" err="1" smtClean="0"/>
              <a:t>EventListener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使用代码，添加或删除事件监听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addEventListener</a:t>
            </a:r>
            <a:r>
              <a:rPr lang="en-US" altLang="zh-CN" dirty="0" smtClean="0"/>
              <a:t>():</a:t>
            </a:r>
            <a:r>
              <a:rPr lang="zh-CN" altLang="en-US" dirty="0" smtClean="0"/>
              <a:t>用于向指定元素添加事件监听。</a:t>
            </a:r>
            <a:endParaRPr lang="en-US" altLang="zh-CN" dirty="0" smtClean="0"/>
          </a:p>
          <a:p>
            <a:pPr lvl="3">
              <a:buFont typeface="Wingdings" panose="05000000000000000000" pitchFamily="2" charset="2"/>
              <a:buChar char="n"/>
            </a:pPr>
            <a:r>
              <a:rPr lang="en-GB" altLang="zh-CN" dirty="0" err="1"/>
              <a:t>element.addEventListener</a:t>
            </a:r>
            <a:r>
              <a:rPr lang="en-GB" altLang="zh-CN" dirty="0"/>
              <a:t>(event, </a:t>
            </a:r>
            <a:r>
              <a:rPr lang="en-GB" altLang="zh-CN" dirty="0" smtClean="0"/>
              <a:t>function</a:t>
            </a:r>
            <a:r>
              <a:rPr lang="zh-CN" altLang="en-US" dirty="0"/>
              <a:t>）</a:t>
            </a:r>
            <a:r>
              <a:rPr lang="en-GB" altLang="zh-CN" dirty="0" smtClean="0"/>
              <a:t>; </a:t>
            </a:r>
            <a:r>
              <a:rPr lang="zh-CN" altLang="en-US" dirty="0" smtClean="0"/>
              <a:t>：第一个参数是事件的类型，如</a:t>
            </a:r>
            <a:r>
              <a:rPr lang="en-US" altLang="zh-CN" dirty="0" smtClean="0"/>
              <a:t>”click”,”</a:t>
            </a:r>
            <a:r>
              <a:rPr lang="en-US" altLang="zh-CN" dirty="0" err="1" smtClean="0"/>
              <a:t>mousedown</a:t>
            </a:r>
            <a:r>
              <a:rPr lang="en-US" altLang="zh-CN" dirty="0" smtClean="0"/>
              <a:t>”,</a:t>
            </a:r>
            <a:r>
              <a:rPr lang="zh-CN" altLang="en-US" dirty="0" smtClean="0"/>
              <a:t>第二个参数是事件触发后调用的函数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示例：</a:t>
            </a:r>
            <a:r>
              <a:rPr lang="en-GB" altLang="zh-CN" i="1" dirty="0">
                <a:effectLst/>
              </a:rPr>
              <a:t> </a:t>
            </a:r>
            <a:r>
              <a:rPr lang="en-GB" altLang="zh-CN" i="1" dirty="0" err="1">
                <a:effectLst/>
              </a:rPr>
              <a:t>element</a:t>
            </a:r>
            <a:r>
              <a:rPr lang="en-GB" altLang="zh-CN" dirty="0" err="1">
                <a:effectLst/>
              </a:rPr>
              <a:t>.addEventListener</a:t>
            </a:r>
            <a:r>
              <a:rPr lang="en-GB" altLang="zh-CN" dirty="0">
                <a:effectLst/>
              </a:rPr>
              <a:t>("click", </a:t>
            </a:r>
            <a:r>
              <a:rPr lang="en-GB" altLang="zh-CN" dirty="0" err="1">
                <a:effectLst/>
              </a:rPr>
              <a:t>myFunction</a:t>
            </a:r>
            <a:r>
              <a:rPr lang="en-GB" altLang="zh-CN" dirty="0">
                <a:effectLst/>
              </a:rPr>
              <a:t>);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addEventListener</a:t>
            </a:r>
            <a:r>
              <a:rPr lang="zh-CN" altLang="en-US" dirty="0" smtClean="0"/>
              <a:t>允许向同个元素添加多个事件，且不会覆盖已存在的事件。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en-GB" altLang="zh-CN" dirty="0" err="1"/>
              <a:t>removeEventListener</a:t>
            </a:r>
            <a:r>
              <a:rPr lang="en-GB" altLang="zh-CN" dirty="0"/>
              <a:t>() </a:t>
            </a:r>
            <a:r>
              <a:rPr lang="zh-CN" altLang="en-US" dirty="0" smtClean="0"/>
              <a:t>：移除由</a:t>
            </a:r>
            <a:r>
              <a:rPr lang="en-US" altLang="zh-CN" dirty="0" err="1" smtClean="0"/>
              <a:t>addEventListener</a:t>
            </a:r>
            <a:r>
              <a:rPr lang="zh-CN" altLang="en-US" dirty="0" smtClean="0"/>
              <a:t>方法添加的事件监听。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示例：</a:t>
            </a:r>
            <a:r>
              <a:rPr lang="en-GB" altLang="zh-CN" i="1" dirty="0">
                <a:effectLst/>
              </a:rPr>
              <a:t> </a:t>
            </a:r>
            <a:r>
              <a:rPr lang="en-GB" altLang="zh-CN" i="1" dirty="0" err="1">
                <a:effectLst/>
              </a:rPr>
              <a:t>element</a:t>
            </a:r>
            <a:r>
              <a:rPr lang="en-GB" altLang="zh-CN" dirty="0" err="1">
                <a:effectLst/>
              </a:rPr>
              <a:t>.removeEventListener</a:t>
            </a:r>
            <a:r>
              <a:rPr lang="en-GB" altLang="zh-CN" dirty="0">
                <a:effectLst/>
              </a:rPr>
              <a:t>("</a:t>
            </a:r>
            <a:r>
              <a:rPr lang="en-GB" altLang="zh-CN" dirty="0" err="1">
                <a:effectLst/>
              </a:rPr>
              <a:t>mousemove</a:t>
            </a:r>
            <a:r>
              <a:rPr lang="en-GB" altLang="zh-CN" dirty="0">
                <a:effectLst/>
              </a:rPr>
              <a:t>", </a:t>
            </a:r>
            <a:r>
              <a:rPr lang="en-GB" altLang="zh-CN" dirty="0" err="1">
                <a:effectLst/>
              </a:rPr>
              <a:t>myFunction</a:t>
            </a:r>
            <a:r>
              <a:rPr lang="en-GB" altLang="zh-CN" dirty="0">
                <a:effectLst/>
              </a:rPr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9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7102455" cy="4427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05" y="3375112"/>
            <a:ext cx="393226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61369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2" y="1597144"/>
            <a:ext cx="4286398" cy="3240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3" y="1589132"/>
            <a:ext cx="3963365" cy="34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5445224"/>
            <a:ext cx="8229600" cy="980728"/>
          </a:xfrm>
        </p:spPr>
        <p:txBody>
          <a:bodyPr/>
          <a:lstStyle/>
          <a:p>
            <a:r>
              <a:rPr lang="en-US" altLang="zh-CN" dirty="0"/>
              <a:t>Typescript </a:t>
            </a:r>
            <a:r>
              <a:rPr lang="zh-CN" altLang="en-US" dirty="0"/>
              <a:t>扩展名：</a:t>
            </a:r>
            <a:r>
              <a:rPr lang="en-US" altLang="zh-CN" dirty="0" err="1"/>
              <a:t>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 descr="TypeScript 学习笔记_typescript 构造-CSDN博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268760"/>
            <a:ext cx="77343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1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33265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9" y="1484784"/>
            <a:ext cx="756731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JavaScript</a:t>
            </a:r>
            <a:r>
              <a:rPr lang="zh-CN" altLang="en-US" dirty="0" smtClean="0"/>
              <a:t>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文档中调入或嵌入</a:t>
            </a:r>
            <a:r>
              <a:rPr lang="en-US" altLang="zh-CN" dirty="0" smtClean="0"/>
              <a:t>JavaScript.</a:t>
            </a:r>
            <a:endParaRPr lang="en-GB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en-GB" altLang="zh-CN" dirty="0" smtClean="0"/>
              <a:t>HTML </a:t>
            </a:r>
            <a:r>
              <a:rPr lang="zh-CN" altLang="en-US" dirty="0" smtClean="0"/>
              <a:t>中的脚本必须位于 </a:t>
            </a:r>
            <a:r>
              <a:rPr lang="en-US" altLang="zh-CN" dirty="0" smtClean="0"/>
              <a:t>&lt;</a:t>
            </a:r>
            <a:r>
              <a:rPr lang="en-GB" altLang="zh-CN" dirty="0" smtClean="0"/>
              <a:t>script&gt;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&lt;/</a:t>
            </a:r>
            <a:r>
              <a:rPr lang="en-GB" altLang="zh-CN" dirty="0" smtClean="0"/>
              <a:t>script&gt; </a:t>
            </a:r>
            <a:r>
              <a:rPr lang="zh-CN" altLang="en-US" dirty="0" smtClean="0"/>
              <a:t>标签之间。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>
                <a:effectLst/>
              </a:rPr>
              <a:t>脚本可被放置在 </a:t>
            </a:r>
            <a:r>
              <a:rPr lang="en-GB" altLang="zh-CN" dirty="0">
                <a:effectLst/>
              </a:rPr>
              <a:t>HTML </a:t>
            </a:r>
            <a:r>
              <a:rPr lang="zh-CN" altLang="en-US" dirty="0">
                <a:effectLst/>
              </a:rPr>
              <a:t>页面的 </a:t>
            </a:r>
            <a:r>
              <a:rPr lang="en-US" altLang="zh-CN" dirty="0">
                <a:effectLst/>
              </a:rPr>
              <a:t>&lt;</a:t>
            </a:r>
            <a:r>
              <a:rPr lang="en-GB" altLang="zh-CN" dirty="0">
                <a:effectLst/>
              </a:rPr>
              <a:t>body&gt; </a:t>
            </a:r>
            <a:r>
              <a:rPr lang="zh-CN" altLang="en-US" dirty="0">
                <a:effectLst/>
              </a:rPr>
              <a:t>和 </a:t>
            </a:r>
            <a:r>
              <a:rPr lang="en-US" altLang="zh-CN" dirty="0">
                <a:effectLst/>
              </a:rPr>
              <a:t>&lt;</a:t>
            </a:r>
            <a:r>
              <a:rPr lang="en-GB" altLang="zh-CN" dirty="0">
                <a:effectLst/>
              </a:rPr>
              <a:t>head&gt; </a:t>
            </a:r>
            <a:r>
              <a:rPr lang="zh-CN" altLang="en-US" dirty="0">
                <a:effectLst/>
              </a:rPr>
              <a:t>部分中</a:t>
            </a:r>
            <a:r>
              <a:rPr lang="zh-CN" altLang="en-US" dirty="0" smtClean="0">
                <a:effectLst/>
              </a:rPr>
              <a:t>。</a:t>
            </a:r>
            <a:endParaRPr lang="en-US" altLang="zh-CN" dirty="0" smtClean="0">
              <a:effectLst/>
            </a:endParaRP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 smtClean="0">
              <a:effectLst/>
            </a:endParaRPr>
          </a:p>
          <a:p>
            <a:pPr marL="457200" lvl="1" indent="0">
              <a:buNone/>
            </a:pPr>
            <a:r>
              <a:rPr lang="en-US" altLang="zh-CN" dirty="0" smtClean="0">
                <a:effectLst/>
              </a:rPr>
              <a:t>&lt;script&gt;</a:t>
            </a:r>
          </a:p>
          <a:p>
            <a:pPr marL="457200" lvl="1" indent="0">
              <a:buNone/>
            </a:pPr>
            <a:r>
              <a:rPr lang="en-US" altLang="zh-CN" dirty="0" smtClean="0">
                <a:effectLst/>
              </a:rPr>
              <a:t>….</a:t>
            </a:r>
            <a:r>
              <a:rPr lang="zh-CN" altLang="en-US" dirty="0" smtClean="0">
                <a:effectLst/>
              </a:rPr>
              <a:t>代码</a:t>
            </a:r>
            <a:r>
              <a:rPr lang="en-US" altLang="zh-CN" dirty="0" smtClean="0">
                <a:effectLst/>
              </a:rPr>
              <a:t>….</a:t>
            </a:r>
          </a:p>
          <a:p>
            <a:pPr marL="457200" lvl="1" indent="0">
              <a:buNone/>
            </a:pPr>
            <a:r>
              <a:rPr lang="en-US" altLang="zh-CN" dirty="0" smtClean="0">
                <a:effectLst/>
              </a:rPr>
              <a:t>&lt;/script&gt;</a:t>
            </a:r>
          </a:p>
          <a:p>
            <a:pPr marL="457200" lvl="1" indent="0">
              <a:buNone/>
            </a:pPr>
            <a:endParaRPr lang="en-US" altLang="zh-CN" dirty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marL="457200" lvl="1" indent="0">
              <a:buNone/>
            </a:pPr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28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Javascript</a:t>
            </a:r>
            <a:r>
              <a:rPr lang="zh-CN" altLang="en-US" dirty="0" smtClean="0"/>
              <a:t>的运行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浏览器会解释并执行位于</a:t>
            </a:r>
            <a:r>
              <a:rPr lang="en-US" altLang="zh-CN" dirty="0" smtClean="0"/>
              <a:t>&lt;script&gt;&lt;/script&gt;</a:t>
            </a:r>
            <a:r>
              <a:rPr lang="zh-CN" altLang="en-US" dirty="0" smtClean="0"/>
              <a:t>之间的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如果需要在某个事件发生时执行代码，则经常将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代码放入函数中，则可在事件发生时调用该函数。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040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476672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示例：直接开始就执行</a:t>
            </a:r>
            <a:r>
              <a:rPr lang="en-US" altLang="zh-CN" dirty="0" smtClean="0"/>
              <a:t>&lt;script&gt;</a:t>
            </a:r>
            <a:r>
              <a:rPr lang="zh-CN" altLang="en-US" dirty="0" smtClean="0"/>
              <a:t>中的代码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46824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2420"/>
      </p:ext>
    </p:extLst>
  </p:cSld>
  <p:clrMapOvr>
    <a:masterClrMapping/>
  </p:clrMapOvr>
</p:sld>
</file>

<file path=ppt/theme/theme1.xml><?xml version="1.0" encoding="utf-8"?>
<a:theme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555</TotalTime>
  <Pages>0</Pages>
  <Words>819</Words>
  <Characters>0</Characters>
  <Application>Microsoft Office PowerPoint</Application>
  <DocSecurity>0</DocSecurity>
  <PresentationFormat>全屏显示(4:3)</PresentationFormat>
  <Lines>0</Lines>
  <Paragraphs>138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宋体</vt:lpstr>
      <vt:lpstr>Arial</vt:lpstr>
      <vt:lpstr>Consolas</vt:lpstr>
      <vt:lpstr>Times New Roman</vt:lpstr>
      <vt:lpstr>Verdana</vt:lpstr>
      <vt:lpstr>Wingdings</vt:lpstr>
      <vt:lpstr>Globe</vt:lpstr>
      <vt:lpstr>Javascript</vt:lpstr>
      <vt:lpstr>内容</vt:lpstr>
      <vt:lpstr>PowerPoint 演示文稿</vt:lpstr>
      <vt:lpstr>PowerPoint 演示文稿</vt:lpstr>
      <vt:lpstr>PowerPoint 演示文稿</vt:lpstr>
      <vt:lpstr>PowerPoint 演示文稿</vt:lpstr>
      <vt:lpstr>JavaScript用法</vt:lpstr>
      <vt:lpstr>Javascript的运行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javaScript对象</vt:lpstr>
      <vt:lpstr>javaScript对象</vt:lpstr>
      <vt:lpstr>Chrome开发者模式调试技巧</vt:lpstr>
      <vt:lpstr>PowerPoint 演示文稿</vt:lpstr>
      <vt:lpstr>PowerPoint 演示文稿</vt:lpstr>
      <vt:lpstr>JavaScript事件</vt:lpstr>
      <vt:lpstr>二、DOM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番茄花园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subject/>
  <dc:creator>张明锋</dc:creator>
  <cp:keywords/>
  <dc:description/>
  <cp:lastModifiedBy>China</cp:lastModifiedBy>
  <cp:revision>83</cp:revision>
  <dcterms:created xsi:type="dcterms:W3CDTF">2007-05-15T12:29:34Z</dcterms:created>
  <dcterms:modified xsi:type="dcterms:W3CDTF">2025-10-26T09:43:47Z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2052-9.1.0.4249</vt:lpwstr>
  </property>
</Properties>
</file>